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258" r:id="rId2"/>
    <p:sldId id="259" r:id="rId3"/>
  </p:sldIdLst>
  <p:sldSz cx="9906000" cy="6858000" type="A4"/>
  <p:notesSz cx="6889750" cy="10021888"/>
  <p:embeddedFontLst>
    <p:embeddedFont>
      <p:font typeface="Angsana New" pitchFamily="18" charset="-34"/>
      <p:regular r:id="rId6"/>
      <p:bold r:id="rId7"/>
      <p:italic r:id="rId8"/>
      <p:boldItalic r:id="rId9"/>
    </p:embeddedFont>
    <p:embeddedFont>
      <p:font typeface="Browallia New" pitchFamily="34" charset="-34"/>
      <p:regular r:id="rId10"/>
      <p:bold r:id="rId11"/>
      <p:italic r:id="rId12"/>
      <p:boldItalic r:id="rId13"/>
    </p:embeddedFont>
    <p:embeddedFont>
      <p:font typeface="kt_smarn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Cordia New" pitchFamily="34" charset="-34"/>
      <p:regular r:id="rId19"/>
      <p:bold r:id="rId20"/>
      <p:italic r:id="rId21"/>
      <p:boldItalic r:id="rId22"/>
    </p:embeddedFont>
    <p:embeddedFont>
      <p:font typeface="TH SarabunPSK" charset="-34"/>
      <p:regular r:id="rId23"/>
      <p:bold r:id="rId24"/>
      <p:italic r:id="rId25"/>
      <p:boldItalic r:id="rId26"/>
    </p:embeddedFont>
    <p:embeddedFont>
      <p:font typeface="TH Fah kwang" charset="-34"/>
      <p:regular r:id="rId27"/>
      <p:bold r:id="rId28"/>
      <p:italic r:id="rId29"/>
      <p:boldItalic r:id="rId30"/>
    </p:embeddedFont>
    <p:embeddedFont>
      <p:font typeface="TH SarabunIT๙" pitchFamily="34" charset="-34"/>
      <p:regular r:id="rId31"/>
    </p:embeddedFont>
    <p:embeddedFont>
      <p:font typeface="#TS  R 2143 Normal" charset="-34"/>
      <p:regular r:id="rId32"/>
    </p:embeddedFont>
    <p:embeddedFont>
      <p:font typeface="TH Baijam" charset="-34"/>
      <p:regular r:id="rId33"/>
      <p:bold r:id="rId34"/>
      <p:italic r:id="rId35"/>
      <p:boldItalic r:id="rId36"/>
    </p:embeddedFont>
    <p:embeddedFont>
      <p:font typeface="TH NiramitIT๙" charset="-34"/>
      <p:regular r:id="rId37"/>
      <p:bold r:id="rId38"/>
      <p:italic r:id="rId3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66"/>
    <a:srgbClr val="99FF99"/>
    <a:srgbClr val="0000CC"/>
    <a:srgbClr val="006600"/>
    <a:srgbClr val="CC0099"/>
    <a:srgbClr val="009900"/>
    <a:srgbClr val="00D200"/>
    <a:srgbClr val="FFFF00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2076" y="-336"/>
      </p:cViewPr>
      <p:guideLst>
        <p:guide orient="horz" pos="2160"/>
        <p:guide pos="21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font" Target="fonts/font21.fntdata"/><Relationship Id="rId39" Type="http://schemas.openxmlformats.org/officeDocument/2006/relationships/font" Target="fonts/font34.fntdata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34" Type="http://schemas.openxmlformats.org/officeDocument/2006/relationships/font" Target="fonts/font29.fntdata"/><Relationship Id="rId42" Type="http://schemas.openxmlformats.org/officeDocument/2006/relationships/theme" Target="theme/them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font" Target="fonts/font20.fntdata"/><Relationship Id="rId33" Type="http://schemas.openxmlformats.org/officeDocument/2006/relationships/font" Target="fonts/font28.fntdata"/><Relationship Id="rId38" Type="http://schemas.openxmlformats.org/officeDocument/2006/relationships/font" Target="fonts/font33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29" Type="http://schemas.openxmlformats.org/officeDocument/2006/relationships/font" Target="fonts/font2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font" Target="fonts/font19.fntdata"/><Relationship Id="rId32" Type="http://schemas.openxmlformats.org/officeDocument/2006/relationships/font" Target="fonts/font27.fntdata"/><Relationship Id="rId37" Type="http://schemas.openxmlformats.org/officeDocument/2006/relationships/font" Target="fonts/font32.fntdata"/><Relationship Id="rId40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28" Type="http://schemas.openxmlformats.org/officeDocument/2006/relationships/font" Target="fonts/font23.fntdata"/><Relationship Id="rId36" Type="http://schemas.openxmlformats.org/officeDocument/2006/relationships/font" Target="fonts/font31.fntdata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31" Type="http://schemas.openxmlformats.org/officeDocument/2006/relationships/font" Target="fonts/font2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font" Target="fonts/font22.fntdata"/><Relationship Id="rId30" Type="http://schemas.openxmlformats.org/officeDocument/2006/relationships/font" Target="fonts/font25.fntdata"/><Relationship Id="rId35" Type="http://schemas.openxmlformats.org/officeDocument/2006/relationships/font" Target="fonts/font30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5241" cy="50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7" tIns="46643" rIns="93287" bIns="46643" numCol="1" anchor="t" anchorCtr="0" compatLnSpc="1">
            <a:prstTxWarp prst="textNoShape">
              <a:avLst/>
            </a:prstTxWarp>
          </a:bodyPr>
          <a:lstStyle>
            <a:lvl1pPr defTabSz="933718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 bwMode="auto">
          <a:xfrm>
            <a:off x="3902920" y="0"/>
            <a:ext cx="2985241" cy="50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7" tIns="46643" rIns="93287" bIns="46643" numCol="1" anchor="t" anchorCtr="0" compatLnSpc="1">
            <a:prstTxWarp prst="textNoShape">
              <a:avLst/>
            </a:prstTxWarp>
          </a:bodyPr>
          <a:lstStyle>
            <a:lvl1pPr algn="r" defTabSz="933718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DC70D2-9462-4042-9970-27FC9E536F04}" type="datetimeFigureOut">
              <a:rPr lang="th-TH"/>
              <a:pPr>
                <a:defRPr/>
              </a:pPr>
              <a:t>25/01/61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 bwMode="auto">
          <a:xfrm>
            <a:off x="0" y="9519393"/>
            <a:ext cx="2985241" cy="50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7" tIns="46643" rIns="93287" bIns="46643" numCol="1" anchor="b" anchorCtr="0" compatLnSpc="1">
            <a:prstTxWarp prst="textNoShape">
              <a:avLst/>
            </a:prstTxWarp>
          </a:bodyPr>
          <a:lstStyle>
            <a:lvl1pPr defTabSz="933718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 bwMode="auto">
          <a:xfrm>
            <a:off x="3902920" y="9519393"/>
            <a:ext cx="2985241" cy="50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7" tIns="46643" rIns="93287" bIns="46643" numCol="1" anchor="b" anchorCtr="0" compatLnSpc="1">
            <a:prstTxWarp prst="textNoShape">
              <a:avLst/>
            </a:prstTxWarp>
          </a:bodyPr>
          <a:lstStyle>
            <a:lvl1pPr algn="r" defTabSz="933718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95C6730-AA29-47F3-A223-B15033BD332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505683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5241" cy="50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7" tIns="46643" rIns="93287" bIns="46643" numCol="1" anchor="t" anchorCtr="0" compatLnSpc="1">
            <a:prstTxWarp prst="textNoShape">
              <a:avLst/>
            </a:prstTxWarp>
          </a:bodyPr>
          <a:lstStyle>
            <a:lvl1pPr defTabSz="933718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 bwMode="auto">
          <a:xfrm>
            <a:off x="3902920" y="0"/>
            <a:ext cx="2985241" cy="50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7" tIns="46643" rIns="93287" bIns="46643" numCol="1" anchor="t" anchorCtr="0" compatLnSpc="1">
            <a:prstTxWarp prst="textNoShape">
              <a:avLst/>
            </a:prstTxWarp>
          </a:bodyPr>
          <a:lstStyle>
            <a:lvl1pPr algn="r" defTabSz="933718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A1A83F2-6953-48BB-B26D-0E3E35E28AD9}" type="datetimeFigureOut">
              <a:rPr lang="th-TH"/>
              <a:pPr>
                <a:defRPr/>
              </a:pPr>
              <a:t>25/01/61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754063"/>
            <a:ext cx="5421312" cy="3754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pPr lvl="0"/>
            <a:endParaRPr lang="th-TH" noProof="0" smtClean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 bwMode="auto">
          <a:xfrm>
            <a:off x="688659" y="4759697"/>
            <a:ext cx="5512437" cy="450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7" tIns="46643" rIns="93287" bIns="46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 bwMode="auto">
          <a:xfrm>
            <a:off x="0" y="9519393"/>
            <a:ext cx="2985241" cy="50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7" tIns="46643" rIns="93287" bIns="46643" numCol="1" anchor="b" anchorCtr="0" compatLnSpc="1">
            <a:prstTxWarp prst="textNoShape">
              <a:avLst/>
            </a:prstTxWarp>
          </a:bodyPr>
          <a:lstStyle>
            <a:lvl1pPr defTabSz="933718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 bwMode="auto">
          <a:xfrm>
            <a:off x="3902920" y="9519393"/>
            <a:ext cx="2985241" cy="50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7" tIns="46643" rIns="93287" bIns="46643" numCol="1" anchor="b" anchorCtr="0" compatLnSpc="1">
            <a:prstTxWarp prst="textNoShape">
              <a:avLst/>
            </a:prstTxWarp>
          </a:bodyPr>
          <a:lstStyle>
            <a:lvl1pPr algn="r" defTabSz="933718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854C488-8665-4785-8355-EBFB28AFEAA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92255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smtClean="0"/>
          </a:p>
        </p:txBody>
      </p:sp>
      <p:sp>
        <p:nvSpPr>
          <p:cNvPr id="1638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718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52117" indent="-289276" defTabSz="933718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57102" indent="-231421" defTabSz="933718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19943" indent="-231421" defTabSz="933718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82783" indent="-231421" defTabSz="933718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45625" indent="-231421" defTabSz="93371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3008466" indent="-231421" defTabSz="93371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71306" indent="-231421" defTabSz="93371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934147" indent="-231421" defTabSz="93371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A8847442-6A97-4C15-87A3-AE15259878EE}" type="slidenum">
              <a:rPr lang="en-US" sz="1200"/>
              <a:pPr eaLnBrk="1" hangingPunct="1"/>
              <a:t>1</a:t>
            </a:fld>
            <a:endParaRPr lang="th-TH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1741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718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52117" indent="-289276" defTabSz="933718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57102" indent="-231421" defTabSz="933718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19943" indent="-231421" defTabSz="933718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82783" indent="-231421" defTabSz="933718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45625" indent="-231421" defTabSz="93371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3008466" indent="-231421" defTabSz="93371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71306" indent="-231421" defTabSz="93371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934147" indent="-231421" defTabSz="93371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68F23967-D6DE-4402-AEFD-9605E2418474}" type="slidenum">
              <a:rPr lang="en-US" sz="1200"/>
              <a:pPr eaLnBrk="1" hangingPunct="1"/>
              <a:t>2</a:t>
            </a:fld>
            <a:endParaRPr lang="th-TH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ACB83-C2E1-452E-A887-E74E6F694C11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F8A49-5A9C-4FDC-863C-51B055B01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346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5797F-E27B-4F29-ABB6-152E9DE9395D}" type="datetimeFigureOut">
              <a:rPr lang="en-US"/>
              <a:pPr>
                <a:defRPr/>
              </a:pPr>
              <a:t>1/25/2018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059FE-5FCD-4724-9156-0533FEA9B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681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AB135-DD6D-47B3-85AA-65221931C95E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6FE0A-412E-40A2-A2F3-C7A4F010B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001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24537-F393-428A-A821-F1B1EAFD5696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74BC7-B1D9-4467-9A83-F5C6C5C81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784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46B1C-B7DA-4913-82B4-17E89CD91C2B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2D238-1CA9-43A4-985C-A3F36296B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4403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95756-BBBF-43E8-BED6-A07D6510B54F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77FBC-E5B2-4C01-A1F9-62944EF8A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553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38EDC-486D-4A18-A9AD-BF773EEBB242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64C7A-46C3-40DE-AA01-068F213DD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102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5FA5E-5FE9-4BB0-A6A1-FC5F765B57E3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D412A-CE34-4243-8F85-12858EFFC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3710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463E8-FCB6-4621-AF82-71729EF6A26E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A21F7-4643-4580-921E-95DEC61F1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2393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D11C8-4078-4F71-8689-484978A3C29B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EE5BE-55C3-4FE5-A4D0-6849F0AE4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68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D0D2D-92B5-4AA0-B6C1-43C2DA561F61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637E7-88DA-4781-8E0C-7429A54D1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947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43C81C-FEB3-4484-8F5E-2BCBFE442347}" type="datetimeFigureOut">
              <a:rPr lang="en-US"/>
              <a:pPr>
                <a:defRPr/>
              </a:pPr>
              <a:t>1/25/2018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27EE1D-F476-4910-8FE7-837FAF8EC6FF}" type="slidenum">
              <a:rPr lang="en-US"/>
              <a:pPr>
                <a:defRPr/>
              </a:pPr>
              <a:t>‹#›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รูปภาพ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3200" y="3356991"/>
            <a:ext cx="3089368" cy="322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48125" y="39248"/>
            <a:ext cx="3094443" cy="340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128464" y="5071185"/>
            <a:ext cx="3286138" cy="1138773"/>
          </a:xfrm>
          <a:prstGeom prst="rect">
            <a:avLst/>
          </a:prstGeom>
          <a:gradFill>
            <a:gsLst>
              <a:gs pos="0">
                <a:srgbClr val="99FF99">
                  <a:lumMod val="76000"/>
                  <a:alpha val="43000"/>
                </a:srgbClr>
              </a:gs>
              <a:gs pos="2300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th-TH" sz="14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หลักการฉีดพ่น</a:t>
            </a:r>
            <a:r>
              <a:rPr lang="th-TH" sz="1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1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 ฉีด</a:t>
            </a:r>
            <a:r>
              <a:rPr lang="th-TH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พ่นตอนเย็น                                      </a:t>
            </a:r>
            <a:r>
              <a:rPr lang="th-TH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 ฉีด</a:t>
            </a:r>
            <a:r>
              <a:rPr lang="th-TH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พ่นติดต่อกัน </a:t>
            </a:r>
            <a:r>
              <a:rPr lang="th-TH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2-3 ครั้ง </a:t>
            </a:r>
            <a:r>
              <a:rPr lang="th-TH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ห่างกัน </a:t>
            </a:r>
            <a:r>
              <a:rPr lang="th-TH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5-7 </a:t>
            </a:r>
            <a:r>
              <a:rPr lang="th-TH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วัน </a:t>
            </a:r>
            <a:r>
              <a:rPr lang="th-TH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 ปรับ</a:t>
            </a:r>
            <a:r>
              <a:rPr lang="th-TH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หัวพ่นให้เป็นละอองฝอยมากที่สุด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3368824" y="908720"/>
            <a:ext cx="3168352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sz="1600" b="1" dirty="0">
                <a:solidFill>
                  <a:srgbClr val="00206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 </a:t>
            </a:r>
            <a:r>
              <a:rPr lang="th-TH" sz="1600" b="1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ใช้คลุกเมล็ดพืช</a:t>
            </a:r>
            <a:r>
              <a:rPr lang="th-TH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หรือส่วนขยายพันธุ์ของพืช</a:t>
            </a:r>
            <a:r>
              <a:rPr lang="th-TH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br>
              <a:rPr lang="th-TH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จะ</a:t>
            </a:r>
            <a:r>
              <a:rPr lang="th-TH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นำไปปลูก เช่น หัว แง่ง เหง้า กลีบ ฯลฯ โดย</a:t>
            </a:r>
            <a:r>
              <a:rPr lang="th-TH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ใช้</a:t>
            </a:r>
            <a:br>
              <a:rPr lang="th-TH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เชื้อ</a:t>
            </a:r>
            <a:r>
              <a:rPr lang="th-TH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ราไตร</a:t>
            </a:r>
            <a:r>
              <a:rPr lang="th-TH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โค</a:t>
            </a:r>
            <a:r>
              <a:rPr lang="th-TH" sz="1600" dirty="0" err="1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เดอร์</a:t>
            </a:r>
            <a:r>
              <a:rPr lang="th-TH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มาชนิดเชื้อสดใน</a:t>
            </a:r>
            <a:r>
              <a:rPr lang="th-TH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อัตราส่วน</a:t>
            </a:r>
            <a:r>
              <a:rPr lang="en-US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br>
              <a:rPr lang="en-US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 </a:t>
            </a:r>
            <a:r>
              <a:rPr lang="th-TH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ช้อนโต๊ะต่อเมล็ด </a:t>
            </a:r>
            <a:r>
              <a:rPr lang="en-US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 </a:t>
            </a:r>
            <a:r>
              <a:rPr lang="th-TH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กก.</a:t>
            </a:r>
            <a:endParaRPr lang="en-US" sz="1600" dirty="0">
              <a:solidFill>
                <a:srgbClr val="0000CC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- ใช้แช่เมล็ดพันธุ์ข้าว หรือรดบนเมล็ดพันธุ์</a:t>
            </a:r>
            <a:r>
              <a:rPr lang="th-TH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ข้าว</a:t>
            </a:r>
            <a:br>
              <a:rPr lang="th-TH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ขณะ</a:t>
            </a:r>
            <a:r>
              <a:rPr lang="th-TH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บ่ม</a:t>
            </a:r>
            <a:r>
              <a:rPr lang="th-TH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ข้าวก่อน</a:t>
            </a:r>
            <a:r>
              <a:rPr lang="th-TH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ปลูก อัตราเชื้อสด 1 </a:t>
            </a:r>
            <a:r>
              <a:rPr lang="th-TH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กก.ต่อน้ำ </a:t>
            </a:r>
            <a:br>
              <a:rPr lang="th-TH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200 </a:t>
            </a:r>
            <a:r>
              <a:rPr lang="th-TH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ลิตร</a:t>
            </a:r>
            <a:r>
              <a:rPr lang="en-US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en-US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1600" b="1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 </a:t>
            </a:r>
            <a:r>
              <a:rPr lang="th-TH" sz="1600" b="1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ใส่เชื้อลงในดิน</a:t>
            </a:r>
            <a:r>
              <a:rPr lang="th-TH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โดยใช้ผสมกับปุ๋ยหมักซึ่งสามารถใช้ได้กับพืชทุกระยะการเจริญเติบโต ดังนี้ </a:t>
            </a:r>
            <a:r>
              <a:rPr lang="en-US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en-US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       - </a:t>
            </a:r>
            <a:r>
              <a:rPr lang="th-TH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ใช้ผสมดินเพาะกล้า อัตรา ส่วนผสม </a:t>
            </a:r>
            <a:r>
              <a:rPr lang="en-US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 </a:t>
            </a:r>
            <a:r>
              <a:rPr lang="th-TH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ส่วนต่อดิน</a:t>
            </a:r>
            <a:r>
              <a:rPr lang="th-TH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เพาะกล้า </a:t>
            </a:r>
            <a:r>
              <a:rPr lang="en-US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 </a:t>
            </a:r>
            <a:r>
              <a:rPr lang="th-TH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ส่วน </a:t>
            </a:r>
            <a:r>
              <a:rPr lang="en-US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en-US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       - </a:t>
            </a:r>
            <a:r>
              <a:rPr lang="th-TH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ใช้หว่านลงในแปลงก่อนหรือหลังปลูก (พืชไร่ พืชผัก) ใช้ส่วนผสม </a:t>
            </a:r>
            <a:r>
              <a:rPr lang="en-US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200 </a:t>
            </a:r>
            <a:r>
              <a:rPr lang="th-TH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กรัม ต่อพื้นที่ </a:t>
            </a:r>
            <a:r>
              <a:rPr lang="en-US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</a:t>
            </a:r>
            <a:r>
              <a:rPr lang="th-TH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ตารางเมตร </a:t>
            </a:r>
            <a:r>
              <a:rPr lang="en-US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en-US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       - </a:t>
            </a:r>
            <a:r>
              <a:rPr lang="th-TH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ใช้รองก้นหลุม (ไม้ผล หรือพืชที่ปลูกเป็นหลุม) ใช้ส่วนผสม </a:t>
            </a:r>
            <a:r>
              <a:rPr lang="en-US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300 – 500 </a:t>
            </a:r>
            <a:r>
              <a:rPr lang="th-TH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กรัมต่อหลุม </a:t>
            </a:r>
            <a:r>
              <a:rPr lang="en-US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en-US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       - </a:t>
            </a:r>
            <a:r>
              <a:rPr lang="th-TH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หว่านรอบโคนต้นและภายในทรงพุ่ม หลังจากหว่านแล้วใช้วัสดุคลุมดิน (เช่น ฟางข้าว) หลังจากนั้นรดน้ำ</a:t>
            </a:r>
            <a:r>
              <a:rPr lang="th-TH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ให้พอ</a:t>
            </a:r>
            <a:r>
              <a:rPr lang="th-TH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ชุ่ม </a:t>
            </a:r>
            <a:r>
              <a:rPr lang="en-US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en-US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endParaRPr lang="th-TH" sz="1600" dirty="0">
              <a:solidFill>
                <a:srgbClr val="0000CC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cxnSp>
        <p:nvCxnSpPr>
          <p:cNvPr id="29" name="ตัวเชื่อมต่อตรง 28"/>
          <p:cNvCxnSpPr/>
          <p:nvPr/>
        </p:nvCxnSpPr>
        <p:spPr>
          <a:xfrm>
            <a:off x="6825208" y="5373216"/>
            <a:ext cx="3080792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6897216" y="358189"/>
            <a:ext cx="3024336" cy="1339930"/>
          </a:xfrm>
          <a:prstGeom prst="rect">
            <a:avLst/>
          </a:prstGeom>
          <a:effectLst>
            <a:glow rad="127000">
              <a:srgbClr val="FF0000"/>
            </a:glow>
          </a:effectLst>
        </p:spPr>
        <p:txBody>
          <a:bodyPr wrap="none" fromWordArt="1"/>
          <a:lstStyle/>
          <a:p>
            <a:pPr algn="ctr" rtl="0">
              <a:buNone/>
            </a:pPr>
            <a:r>
              <a:rPr lang="th-TH" sz="5000" b="1" kern="10" spc="17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glow rad="127000">
                    <a:srgbClr val="FFFF00"/>
                  </a:glow>
                </a:effectLst>
                <a:latin typeface="kt_smarn" panose="02000000000000000000" pitchFamily="2" charset="0"/>
                <a:cs typeface="kt_smarn" panose="02000000000000000000" pitchFamily="2" charset="0"/>
              </a:rPr>
              <a:t>ไตรโค</a:t>
            </a:r>
            <a:r>
              <a:rPr lang="th-TH" sz="5000" b="1" kern="10" spc="17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glow rad="127000">
                    <a:srgbClr val="FFFF00"/>
                  </a:glow>
                </a:effectLst>
                <a:latin typeface="kt_smarn" panose="02000000000000000000" pitchFamily="2" charset="0"/>
                <a:cs typeface="kt_smarn" panose="02000000000000000000" pitchFamily="2" charset="0"/>
              </a:rPr>
              <a:t>เดอร์</a:t>
            </a:r>
            <a:r>
              <a:rPr lang="th-TH" sz="5000" b="1" kern="10" spc="17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glow rad="127000">
                    <a:srgbClr val="FFFF00"/>
                  </a:glow>
                </a:effectLst>
                <a:latin typeface="kt_smarn" panose="02000000000000000000" pitchFamily="2" charset="0"/>
                <a:cs typeface="kt_smarn" panose="02000000000000000000" pitchFamily="2" charset="0"/>
              </a:rPr>
              <a:t>มา</a:t>
            </a:r>
          </a:p>
          <a:p>
            <a:pPr algn="ctr"/>
            <a:r>
              <a:rPr lang="en-US" sz="3600" b="1" dirty="0" smtClean="0">
                <a:solidFill>
                  <a:srgbClr val="006600"/>
                </a:solidFill>
                <a:effectLst>
                  <a:glow rad="127000">
                    <a:srgbClr val="FFFF00"/>
                  </a:glow>
                </a:effectLst>
                <a:latin typeface="kt_smarn" panose="02000000000000000000" pitchFamily="2" charset="0"/>
                <a:cs typeface="kt_smarn" panose="02000000000000000000" pitchFamily="2" charset="0"/>
              </a:rPr>
              <a:t>(</a:t>
            </a:r>
            <a:r>
              <a:rPr lang="en-US" sz="3600" b="1" i="1" dirty="0" smtClean="0">
                <a:solidFill>
                  <a:srgbClr val="006600"/>
                </a:solidFill>
                <a:effectLst>
                  <a:glow rad="127000">
                    <a:srgbClr val="FFFF00"/>
                  </a:glow>
                </a:effectLst>
                <a:latin typeface="kt_smarn" panose="02000000000000000000" pitchFamily="2" charset="0"/>
                <a:cs typeface="kt_smarn" panose="02000000000000000000" pitchFamily="2" charset="0"/>
              </a:rPr>
              <a:t>Trichoderma </a:t>
            </a:r>
            <a:r>
              <a:rPr lang="en-US" sz="3600" b="1" i="1" dirty="0">
                <a:solidFill>
                  <a:srgbClr val="006600"/>
                </a:solidFill>
                <a:effectLst>
                  <a:glow rad="127000">
                    <a:srgbClr val="FFFF00"/>
                  </a:glow>
                </a:effectLst>
                <a:latin typeface="kt_smarn" panose="02000000000000000000" pitchFamily="2" charset="0"/>
                <a:cs typeface="kt_smarn" panose="02000000000000000000" pitchFamily="2" charset="0"/>
              </a:rPr>
              <a:t>sp</a:t>
            </a:r>
            <a:r>
              <a:rPr lang="en-US" sz="3600" b="1" i="1" dirty="0" smtClean="0">
                <a:solidFill>
                  <a:srgbClr val="006600"/>
                </a:solidFill>
                <a:effectLst>
                  <a:glow rad="127000">
                    <a:srgbClr val="FFFF00"/>
                  </a:glow>
                </a:effectLst>
                <a:latin typeface="kt_smarn" panose="02000000000000000000" pitchFamily="2" charset="0"/>
                <a:cs typeface="kt_smarn" panose="02000000000000000000" pitchFamily="2" charset="0"/>
              </a:rPr>
              <a:t>.</a:t>
            </a:r>
            <a:r>
              <a:rPr lang="en-US" sz="3600" b="1" dirty="0" smtClean="0">
                <a:solidFill>
                  <a:srgbClr val="006600"/>
                </a:solidFill>
                <a:effectLst>
                  <a:glow rad="127000">
                    <a:srgbClr val="FFFF00"/>
                  </a:glow>
                </a:effectLst>
                <a:latin typeface="kt_smarn" panose="02000000000000000000" pitchFamily="2" charset="0"/>
                <a:cs typeface="kt_smarn" panose="02000000000000000000" pitchFamily="2" charset="0"/>
              </a:rPr>
              <a:t>) </a:t>
            </a:r>
            <a:endParaRPr lang="en-US" sz="3600" b="1" dirty="0">
              <a:solidFill>
                <a:srgbClr val="006600"/>
              </a:solidFill>
              <a:effectLst>
                <a:glow rad="127000">
                  <a:srgbClr val="FFFF00"/>
                </a:glow>
              </a:effectLst>
              <a:latin typeface="kt_smarn" panose="02000000000000000000" pitchFamily="2" charset="0"/>
              <a:cs typeface="kt_smarn" panose="02000000000000000000" pitchFamily="2" charset="0"/>
            </a:endParaRPr>
          </a:p>
          <a:p>
            <a:pPr algn="ctr" rtl="0">
              <a:buNone/>
            </a:pPr>
            <a:endParaRPr lang="th-TH" sz="5000" b="1" kern="10" spc="17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glow rad="127000">
                  <a:srgbClr val="FFFF00"/>
                </a:glow>
              </a:effectLst>
              <a:latin typeface="kt_smarn" panose="02000000000000000000" pitchFamily="2" charset="0"/>
              <a:cs typeface="kt_smarn" panose="02000000000000000000" pitchFamily="2" charset="0"/>
            </a:endParaRPr>
          </a:p>
        </p:txBody>
      </p:sp>
      <p:pic>
        <p:nvPicPr>
          <p:cNvPr id="27" name="รูปภาพ 26" descr="12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59356" y="3474647"/>
            <a:ext cx="1295693" cy="797010"/>
          </a:xfrm>
          <a:prstGeom prst="rect">
            <a:avLst/>
          </a:prstGeom>
        </p:spPr>
      </p:pic>
      <p:pic>
        <p:nvPicPr>
          <p:cNvPr id="25" name="รูปภาพ 24" descr="untitled.bmp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59356" y="1713910"/>
            <a:ext cx="1213948" cy="1046599"/>
          </a:xfrm>
          <a:prstGeom prst="rect">
            <a:avLst/>
          </a:prstGeom>
        </p:spPr>
      </p:pic>
      <p:grpSp>
        <p:nvGrpSpPr>
          <p:cNvPr id="23" name="กลุ่ม 22"/>
          <p:cNvGrpSpPr/>
          <p:nvPr/>
        </p:nvGrpSpPr>
        <p:grpSpPr>
          <a:xfrm>
            <a:off x="6625202" y="4784379"/>
            <a:ext cx="3345363" cy="1712813"/>
            <a:chOff x="6747490" y="5103826"/>
            <a:chExt cx="3273925" cy="2183787"/>
          </a:xfrm>
        </p:grpSpPr>
        <p:sp>
          <p:nvSpPr>
            <p:cNvPr id="2" name="สี่เหลี่ยมผืนผ้ามุมมน 1"/>
            <p:cNvSpPr/>
            <p:nvPr/>
          </p:nvSpPr>
          <p:spPr>
            <a:xfrm>
              <a:off x="6879261" y="5103826"/>
              <a:ext cx="3024174" cy="204392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3319" name="TextBox 7"/>
            <p:cNvSpPr txBox="1">
              <a:spLocks noChangeArrowheads="1"/>
            </p:cNvSpPr>
            <p:nvPr/>
          </p:nvSpPr>
          <p:spPr bwMode="auto">
            <a:xfrm>
              <a:off x="6747490" y="5109758"/>
              <a:ext cx="3273925" cy="2177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 eaLnBrk="1" hangingPunct="1"/>
              <a:endParaRPr lang="th-TH" sz="1050" b="1" dirty="0" smtClean="0">
                <a:latin typeface="TH SarabunPSK" pitchFamily="34" charset="-34"/>
                <a:cs typeface="TH SarabunPSK" pitchFamily="34" charset="-34"/>
              </a:endParaRPr>
            </a:p>
            <a:p>
              <a:pPr algn="ctr" eaLnBrk="1" hangingPunct="1"/>
              <a:r>
                <a:rPr lang="th-TH" sz="1600" b="1" dirty="0" smtClean="0">
                  <a:solidFill>
                    <a:srgbClr val="0000FF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จัดทำโดย</a:t>
              </a:r>
              <a:r>
                <a:rPr lang="th-TH" sz="1400" b="1" dirty="0" smtClean="0">
                  <a:solidFill>
                    <a:srgbClr val="0000FF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 </a:t>
              </a:r>
              <a:endParaRPr lang="th-TH" sz="3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endParaRPr>
            </a:p>
            <a:p>
              <a:pPr algn="ctr"/>
              <a:r>
                <a:rPr lang="th-TH" sz="1600" dirty="0" smtClean="0">
                  <a:solidFill>
                    <a:srgbClr val="0000FF"/>
                  </a:solidFill>
                  <a:latin typeface="Browallia New" pitchFamily="34" charset="-34"/>
                  <a:cs typeface="Browallia New" pitchFamily="34" charset="-34"/>
                </a:rPr>
                <a:t>กลุ่มอารักขาพืช </a:t>
              </a:r>
            </a:p>
            <a:p>
              <a:pPr algn="ctr"/>
              <a:r>
                <a:rPr lang="th-TH" sz="1600" dirty="0" smtClean="0">
                  <a:solidFill>
                    <a:srgbClr val="0000FF"/>
                  </a:solidFill>
                  <a:latin typeface="Browallia New" pitchFamily="34" charset="-34"/>
                  <a:cs typeface="Browallia New" pitchFamily="34" charset="-34"/>
                </a:rPr>
                <a:t>สำนักงาน</a:t>
              </a:r>
              <a:r>
                <a:rPr lang="th-TH" sz="1600" dirty="0" smtClean="0">
                  <a:solidFill>
                    <a:srgbClr val="0000FF"/>
                  </a:solidFill>
                  <a:latin typeface="Browallia New" pitchFamily="34" charset="-34"/>
                  <a:cs typeface="Browallia New" pitchFamily="34" charset="-34"/>
                </a:rPr>
                <a:t>เกษตรอำเภอเมืองฉะเชิงเทรา </a:t>
              </a:r>
              <a:endParaRPr lang="th-TH" sz="16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endParaRPr>
            </a:p>
            <a:p>
              <a:pPr algn="ctr"/>
              <a:r>
                <a:rPr lang="th-TH" sz="1600" dirty="0" smtClean="0">
                  <a:solidFill>
                    <a:srgbClr val="0000FF"/>
                  </a:solidFill>
                  <a:latin typeface="Browallia New" pitchFamily="34" charset="-34"/>
                  <a:cs typeface="Browallia New" pitchFamily="34" charset="-34"/>
                </a:rPr>
                <a:t>โทร </a:t>
              </a:r>
              <a:r>
                <a:rPr lang="th-TH" sz="1600" dirty="0" smtClean="0">
                  <a:solidFill>
                    <a:srgbClr val="0000FF"/>
                  </a:solidFill>
                  <a:latin typeface="Browallia New" pitchFamily="34" charset="-34"/>
                  <a:cs typeface="Browallia New" pitchFamily="34" charset="-34"/>
                </a:rPr>
                <a:t>038 981466</a:t>
              </a:r>
              <a:endParaRPr lang="th-TH" sz="1400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endParaRPr>
            </a:p>
            <a:p>
              <a:pPr algn="ctr"/>
              <a:r>
                <a:rPr lang="th-TH" sz="1600" b="1" dirty="0" smtClean="0">
                  <a:solidFill>
                    <a:srgbClr val="009900"/>
                  </a:solidFill>
                  <a:latin typeface="TH SarabunPSK" pitchFamily="34" charset="-34"/>
                  <a:cs typeface="TH SarabunPSK" pitchFamily="34" charset="-34"/>
                </a:rPr>
                <a:t>กรมส่งเสริมการเกษตร  กระทรวงเกษตรและสหกรณ์</a:t>
              </a:r>
              <a:endParaRPr lang="th-TH" sz="1600" dirty="0" smtClean="0">
                <a:solidFill>
                  <a:srgbClr val="009900"/>
                </a:solidFill>
                <a:latin typeface="Browallia New" pitchFamily="34" charset="-34"/>
                <a:cs typeface="Browallia New" pitchFamily="34" charset="-34"/>
              </a:endParaRPr>
            </a:p>
            <a:p>
              <a:pPr algn="ctr" eaLnBrk="1" hangingPunct="1"/>
              <a:endParaRPr lang="th-TH" sz="1400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pic>
        <p:nvPicPr>
          <p:cNvPr id="31" name="รูปภาพ 30" descr="11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092090" y="2760509"/>
            <a:ext cx="753081" cy="681238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32" name="รูปภาพ 7" descr="2014-10-30-43071"/>
          <p:cNvPicPr>
            <a:picLocks noChangeAspect="1" noChangeArrowheads="1"/>
          </p:cNvPicPr>
          <p:nvPr/>
        </p:nvPicPr>
        <p:blipFill>
          <a:blip r:embed="rId10" cstate="print">
            <a:lum bright="20000" contrast="20000"/>
          </a:blip>
          <a:srcRect/>
          <a:stretch>
            <a:fillRect/>
          </a:stretch>
        </p:blipFill>
        <p:spPr bwMode="auto">
          <a:xfrm>
            <a:off x="8559356" y="2760110"/>
            <a:ext cx="532735" cy="681637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92832" y="334388"/>
            <a:ext cx="33480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sz="1600" b="1" dirty="0" smtClean="0">
                <a:solidFill>
                  <a:srgbClr val="0000CC"/>
                </a:solidFill>
              </a:rPr>
              <a:t>     วิธีการ</a:t>
            </a:r>
            <a:r>
              <a:rPr lang="th-TH" sz="1600" b="1" dirty="0">
                <a:solidFill>
                  <a:srgbClr val="0000CC"/>
                </a:solidFill>
              </a:rPr>
              <a:t>ขยายเชื้อในปุ๋ย</a:t>
            </a:r>
            <a:r>
              <a:rPr lang="th-TH" sz="1600" b="1" dirty="0" smtClean="0">
                <a:solidFill>
                  <a:srgbClr val="0000CC"/>
                </a:solidFill>
              </a:rPr>
              <a:t>หมัก</a:t>
            </a:r>
            <a:r>
              <a:rPr lang="th-TH" sz="1600" dirty="0">
                <a:solidFill>
                  <a:srgbClr val="0000CC"/>
                </a:solidFill>
              </a:rPr>
              <a:t> </a:t>
            </a:r>
            <a:r>
              <a:rPr lang="th-TH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นำ</a:t>
            </a:r>
            <a:r>
              <a:rPr lang="th-TH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เชื้อสดที่เจริญอยู่ในถุง </a:t>
            </a:r>
            <a:r>
              <a:rPr lang="en-US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en-US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 </a:t>
            </a:r>
            <a:r>
              <a:rPr lang="th-TH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กิโลกรัม</a:t>
            </a:r>
            <a:r>
              <a:rPr lang="en-US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( 4 </a:t>
            </a:r>
            <a:r>
              <a:rPr lang="th-TH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ถุง ) ผสมกับรำละเอียด 4 กิโลกรัม </a:t>
            </a:r>
            <a:r>
              <a:rPr lang="th-TH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และปุ๋ย</a:t>
            </a:r>
            <a:r>
              <a:rPr lang="th-TH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หมักหรือปุ๋ยอินทรีย์อย่างละ 100 กิโลกรัม </a:t>
            </a:r>
            <a:r>
              <a:rPr lang="th-TH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ผสม</a:t>
            </a:r>
            <a:r>
              <a:rPr lang="th-TH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คลุกเคล้ากันให้ทั่วและพรมน้ำให้ชุ่ม กองไว้ในที่ร่ม แล้วคลุมด้วยพลาสติกทิ้งไว้ </a:t>
            </a:r>
            <a:r>
              <a:rPr lang="en-US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7 </a:t>
            </a:r>
            <a:r>
              <a:rPr lang="th-TH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วัน </a:t>
            </a:r>
            <a:r>
              <a:rPr lang="th-TH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นำไปใช้</a:t>
            </a:r>
            <a:r>
              <a:rPr lang="th-TH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ได้เลยหรือผสมเสร็จใหม่ ๆ ก็นำไปใช้ได้เลยเช่นกัน (ไม่ต้องทิ้งไว้ </a:t>
            </a:r>
            <a:r>
              <a:rPr lang="en-US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en-US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7 </a:t>
            </a:r>
            <a:r>
              <a:rPr lang="th-TH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วัน</a:t>
            </a:r>
            <a:r>
              <a:rPr lang="th-TH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en-US" sz="1600" b="1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en-US" sz="1600" b="1" dirty="0" smtClean="0">
              <a:solidFill>
                <a:srgbClr val="0000CC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en-US" sz="1600" b="1" dirty="0">
              <a:solidFill>
                <a:srgbClr val="0000CC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en-US" sz="1600" b="1" dirty="0" smtClean="0">
              <a:solidFill>
                <a:srgbClr val="0000CC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en-US" sz="1600" b="1" dirty="0" smtClean="0">
              <a:solidFill>
                <a:srgbClr val="0000CC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en-US" sz="1600" b="1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en-US" sz="1600" b="1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1600" b="1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</a:t>
            </a:r>
            <a:r>
              <a:rPr lang="th-TH" sz="1600" b="1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วิธีผสมน้ำ</a:t>
            </a:r>
            <a:r>
              <a:rPr lang="th-TH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โดยการนำเชื้อสดไปยีในน้ำเพื่อให้สปอร์ของเชื้อราหลุดจากเมล็ดลงไปในน้ำ กรองเอาเมล็ดออก อัตราการใช้ เชื้อสด </a:t>
            </a:r>
            <a:r>
              <a:rPr lang="en-US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 </a:t>
            </a:r>
            <a:r>
              <a:rPr lang="th-TH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กก. ต่อน้ำ </a:t>
            </a:r>
            <a:r>
              <a:rPr lang="en-US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100 </a:t>
            </a:r>
            <a:r>
              <a:rPr lang="en-US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– 200 </a:t>
            </a:r>
            <a:r>
              <a:rPr lang="th-TH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ลิตร </a:t>
            </a:r>
            <a:r>
              <a:rPr lang="th-TH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นำไปใช้ ดังนี้ </a:t>
            </a:r>
            <a:r>
              <a:rPr lang="en-US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en-US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      - </a:t>
            </a:r>
            <a:r>
              <a:rPr lang="th-TH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ฉีดพ่นให้ทั่วต้นพืช เพื่อป้องกันกำจัดโรคพืช</a:t>
            </a:r>
            <a:r>
              <a:rPr lang="en-US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en-US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ที่เกิดจากเชื้อรา) ที่อยู่บนใบ ต้น กิ่ง หรือผล </a:t>
            </a:r>
            <a:r>
              <a:rPr lang="en-US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en-US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      - </a:t>
            </a:r>
            <a:r>
              <a:rPr lang="th-TH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ใส่บัวรดน้ำรดไปที่ดินใช้กับโรครากเน่าโคนเน่า </a:t>
            </a:r>
            <a:r>
              <a:rPr lang="en-US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en-US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      - </a:t>
            </a:r>
            <a:r>
              <a:rPr lang="th-TH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ปล่อยไปกับระบบน้ำหยด หรือสปริง</a:t>
            </a:r>
            <a:r>
              <a:rPr lang="th-TH" sz="1600" dirty="0" err="1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เกอร์</a:t>
            </a:r>
            <a:r>
              <a:rPr lang="th-TH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728864" y="149282"/>
            <a:ext cx="2476500" cy="707886"/>
          </a:xfrm>
          <a:prstGeom prst="rect">
            <a:avLst/>
          </a:prstGeom>
          <a:solidFill>
            <a:srgbClr val="99FF99"/>
          </a:solidFill>
        </p:spPr>
        <p:txBody>
          <a:bodyPr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th-TH" sz="20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วิธีการใช้</a:t>
            </a:r>
          </a:p>
          <a:p>
            <a:pPr lvl="0" algn="ctr">
              <a:spcBef>
                <a:spcPts val="0"/>
              </a:spcBef>
              <a:defRPr/>
            </a:pPr>
            <a:r>
              <a:rPr lang="th-TH" sz="20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เชื้อราไตรโค</a:t>
            </a:r>
            <a:r>
              <a:rPr lang="th-TH" sz="200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เดอร์</a:t>
            </a:r>
            <a:r>
              <a:rPr lang="th-TH" sz="20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มา</a:t>
            </a:r>
            <a:endParaRPr lang="th-TH" sz="2000" i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66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44" name="Picture 5" descr="IMG_2979 (Small)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36576" y="1964506"/>
            <a:ext cx="1420087" cy="1065066"/>
          </a:xfrm>
          <a:prstGeom prst="rect">
            <a:avLst/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Rectangle 36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14350" name="Rectangle 45"/>
          <p:cNvSpPr>
            <a:spLocks noChangeArrowheads="1"/>
          </p:cNvSpPr>
          <p:nvPr/>
        </p:nvSpPr>
        <p:spPr bwMode="auto">
          <a:xfrm>
            <a:off x="0" y="730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28330" y="149731"/>
            <a:ext cx="3024470" cy="830997"/>
          </a:xfrm>
          <a:prstGeom prst="rect">
            <a:avLst/>
          </a:prstGeom>
          <a:gradFill>
            <a:gsLst>
              <a:gs pos="0">
                <a:srgbClr val="006600"/>
              </a:gs>
              <a:gs pos="80000">
                <a:srgbClr val="009900"/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เชื้อราไตรโค</a:t>
            </a:r>
            <a:r>
              <a:rPr lang="th-TH" sz="2400" b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เดอร์</a:t>
            </a:r>
            <a:r>
              <a: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</a:t>
            </a:r>
            <a:r>
              <a:rPr lang="en-US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br>
              <a:rPr lang="en-US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( </a:t>
            </a:r>
            <a:r>
              <a:rPr lang="en-US" sz="2400" b="1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Trichoderma sp. </a:t>
            </a:r>
            <a:r>
              <a:rPr lang="en-US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) 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28330" y="962029"/>
            <a:ext cx="3024470" cy="42780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th-TH" sz="1000" dirty="0"/>
          </a:p>
          <a:p>
            <a:pPr algn="thaiDist"/>
            <a:r>
              <a:rPr lang="th-TH" sz="1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 เชื้อ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ราไตรโค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เดอร์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 เป็นเชื้อราศัตรู</a:t>
            </a:r>
            <a:r>
              <a:rPr lang="th-TH" sz="1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</a:t>
            </a:r>
            <a:br>
              <a:rPr lang="th-TH" sz="1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เชื้อ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ราโรคพืช โดยเชื้อ</a:t>
            </a:r>
            <a:r>
              <a:rPr lang="th-TH" sz="1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ราไตร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โค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เดอร์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มาจะไป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/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ลดกิจกรรมการดำเนินชีวิตของเชื้อราโรคพืช เช่น ยับยั้งการเจริญเติบโต </a:t>
            </a:r>
            <a:r>
              <a:rPr lang="th-TH" sz="1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ทำลายโดยตรงโดย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การกินเชื้อราโรคพืชเป็นอาหาร การแก่งแย่งที่อยู่อาศัยและสารอาหารที่จำเป็นต่อการเจริญเติบโตและการสร้างสารปฏิชีวนะที่เป็นอันตรายต่อเชื้อโรคชนิดอื่น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   นอกจากนี้ เชื้อราไตรโค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เดอร์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 </a:t>
            </a:r>
            <a:r>
              <a:rPr lang="th-TH" sz="1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ยังช่วย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กระตุ้นให้พืชสร้างภูมิต้านทานต่อเชื้อโรคพืช กระตุ้นให้รากพืชเจริญเติบโตดีขึ้น ทำให้รากยาวและแข็งแรง และเมื่ออยู่ในดินจะสร้างสารที่ไปละลายธาตุอาหารในเม็ดหินและดินให้ละลายออกมาเป็นประโยชน์ต่อพืช และยังสามารถใช้ในการป้องกันกำจัดเชื้อราโรคพืชในส่วนต่างๆของพืชที่อยู่เหนือดินได้ดีเช่นกัน เช่น โรคไหม้ในข้าว </a:t>
            </a:r>
            <a:r>
              <a:rPr lang="th-TH" sz="1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1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โรค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แอนแทรก</a:t>
            </a:r>
            <a:r>
              <a:rPr lang="th-TH" sz="16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โนส</a:t>
            </a:r>
            <a:r>
              <a:rPr lang="th-TH" sz="1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พริก เป็นต้น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5" name="Rectangle 25"/>
          <p:cNvSpPr>
            <a:spLocks noChangeArrowheads="1"/>
          </p:cNvSpPr>
          <p:nvPr/>
        </p:nvSpPr>
        <p:spPr bwMode="auto">
          <a:xfrm>
            <a:off x="6624885" y="1548661"/>
            <a:ext cx="33686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1600200" algn="l"/>
              </a:tabLst>
            </a:pPr>
            <a:r>
              <a:rPr lang="th-TH" b="1" dirty="0">
                <a:solidFill>
                  <a:srgbClr val="00CC00"/>
                </a:solidFill>
                <a:latin typeface="TH SarabunIT๙" pitchFamily="34" charset="-34"/>
                <a:cs typeface="#TS  R 2143 Normal" pitchFamily="18" charset="-34"/>
              </a:rPr>
              <a:t/>
            </a:r>
            <a:br>
              <a:rPr lang="th-TH" b="1" dirty="0">
                <a:solidFill>
                  <a:srgbClr val="00CC00"/>
                </a:solidFill>
                <a:latin typeface="TH SarabunIT๙" pitchFamily="34" charset="-34"/>
                <a:cs typeface="#TS  R 2143 Normal" pitchFamily="18" charset="-34"/>
              </a:rPr>
            </a:br>
            <a:r>
              <a:rPr lang="th-TH" sz="1600" b="1" dirty="0">
                <a:solidFill>
                  <a:srgbClr val="00CC00"/>
                </a:solidFill>
                <a:latin typeface="TH SarabunIT๙" pitchFamily="34" charset="-34"/>
                <a:cs typeface="#TS  R 2143 Normal" pitchFamily="18" charset="-34"/>
              </a:rPr>
              <a:t> </a:t>
            </a:r>
            <a:r>
              <a:rPr lang="th-TH" sz="1600" b="1" dirty="0">
                <a:latin typeface="TH SarabunIT๙" pitchFamily="34" charset="-34"/>
                <a:cs typeface="TH SarabunIT๙" pitchFamily="34" charset="-34"/>
              </a:rPr>
              <a:t>   </a:t>
            </a:r>
            <a:r>
              <a:rPr lang="en-US" sz="1600" dirty="0">
                <a:latin typeface="TH Baijam" pitchFamily="2" charset="-34"/>
                <a:cs typeface="TH Baijam" pitchFamily="2" charset="-34"/>
              </a:rPr>
              <a:t>1</a:t>
            </a:r>
            <a:r>
              <a:rPr lang="en-US" sz="1600" dirty="0" smtClean="0">
                <a:latin typeface="TH Baijam" pitchFamily="2" charset="-34"/>
                <a:cs typeface="TH Baijam" pitchFamily="2" charset="-34"/>
              </a:rPr>
              <a:t>.</a:t>
            </a:r>
            <a:r>
              <a:rPr lang="th-TH" sz="1600" dirty="0" smtClean="0">
                <a:latin typeface="TH Baijam" pitchFamily="2" charset="-34"/>
                <a:cs typeface="TH Baijam" pitchFamily="2" charset="-34"/>
              </a:rPr>
              <a:t> ข้าวสาร	</a:t>
            </a:r>
            <a:r>
              <a:rPr lang="en-US" sz="1600" dirty="0" smtClean="0">
                <a:latin typeface="TH Baijam" pitchFamily="2" charset="-34"/>
                <a:cs typeface="TH Baijam" pitchFamily="2" charset="-34"/>
              </a:rPr>
              <a:t>4</a:t>
            </a:r>
            <a:r>
              <a:rPr lang="en-US" sz="1600" dirty="0">
                <a:latin typeface="TH Baijam" pitchFamily="2" charset="-34"/>
                <a:cs typeface="TH Baijam" pitchFamily="2" charset="-34"/>
              </a:rPr>
              <a:t>.</a:t>
            </a:r>
            <a:r>
              <a:rPr lang="th-TH" sz="1600" dirty="0">
                <a:latin typeface="TH Baijam" pitchFamily="2" charset="-34"/>
                <a:cs typeface="TH Baijam" pitchFamily="2" charset="-34"/>
              </a:rPr>
              <a:t> เข็ม</a:t>
            </a:r>
            <a:r>
              <a:rPr lang="th-TH" sz="1600" dirty="0" smtClean="0">
                <a:latin typeface="TH Baijam" pitchFamily="2" charset="-34"/>
                <a:cs typeface="TH Baijam" pitchFamily="2" charset="-34"/>
              </a:rPr>
              <a:t>หมุด</a:t>
            </a:r>
            <a:r>
              <a:rPr lang="th-TH" sz="1600" dirty="0">
                <a:latin typeface="TH Baijam" pitchFamily="2" charset="-34"/>
                <a:cs typeface="TH Baijam" pitchFamily="2" charset="-34"/>
              </a:rPr>
              <a:t/>
            </a:r>
            <a:br>
              <a:rPr lang="th-TH" sz="1600" dirty="0">
                <a:latin typeface="TH Baijam" pitchFamily="2" charset="-34"/>
                <a:cs typeface="TH Baijam" pitchFamily="2" charset="-34"/>
              </a:rPr>
            </a:br>
            <a:r>
              <a:rPr lang="th-TH" sz="1600" dirty="0">
                <a:latin typeface="TH Baijam" pitchFamily="2" charset="-34"/>
                <a:cs typeface="TH Baijam" pitchFamily="2" charset="-34"/>
              </a:rPr>
              <a:t>   </a:t>
            </a:r>
            <a:r>
              <a:rPr lang="en-US" sz="1600" dirty="0" smtClean="0">
                <a:latin typeface="TH Baijam" pitchFamily="2" charset="-34"/>
                <a:cs typeface="TH Baijam" pitchFamily="2" charset="-34"/>
              </a:rPr>
              <a:t>2.</a:t>
            </a:r>
            <a:r>
              <a:rPr lang="th-TH" sz="1600" dirty="0" smtClean="0">
                <a:latin typeface="TH Baijam" pitchFamily="2" charset="-34"/>
                <a:cs typeface="TH Baijam" pitchFamily="2" charset="-34"/>
              </a:rPr>
              <a:t> </a:t>
            </a:r>
            <a:r>
              <a:rPr lang="th-TH" sz="1600" dirty="0">
                <a:latin typeface="TH Baijam" pitchFamily="2" charset="-34"/>
                <a:cs typeface="TH Baijam" pitchFamily="2" charset="-34"/>
              </a:rPr>
              <a:t>หนัง</a:t>
            </a:r>
            <a:r>
              <a:rPr lang="th-TH" sz="1600" dirty="0" smtClean="0">
                <a:latin typeface="TH Baijam" pitchFamily="2" charset="-34"/>
                <a:cs typeface="TH Baijam" pitchFamily="2" charset="-34"/>
              </a:rPr>
              <a:t>ยางวง</a:t>
            </a:r>
            <a:r>
              <a:rPr lang="en-US" sz="1600" dirty="0" smtClean="0">
                <a:latin typeface="TH Baijam" pitchFamily="2" charset="-34"/>
                <a:cs typeface="TH Baijam" pitchFamily="2" charset="-34"/>
              </a:rPr>
              <a:t>	5</a:t>
            </a:r>
            <a:r>
              <a:rPr lang="th-TH" sz="1600" dirty="0">
                <a:latin typeface="TH Baijam" pitchFamily="2" charset="-34"/>
                <a:cs typeface="TH Baijam" pitchFamily="2" charset="-34"/>
              </a:rPr>
              <a:t>. หม้อหุงข้าว</a:t>
            </a:r>
            <a:r>
              <a:rPr lang="th-TH" sz="1600" dirty="0" smtClean="0">
                <a:latin typeface="TH Baijam" pitchFamily="2" charset="-34"/>
                <a:cs typeface="TH Baijam" pitchFamily="2" charset="-34"/>
              </a:rPr>
              <a:t>	</a:t>
            </a:r>
            <a:endParaRPr lang="en-US" sz="1600" dirty="0" smtClean="0">
              <a:latin typeface="TH Baijam" pitchFamily="2" charset="-34"/>
              <a:cs typeface="TH Baijam" pitchFamily="2" charset="-34"/>
            </a:endParaRPr>
          </a:p>
          <a:p>
            <a:pPr>
              <a:tabLst>
                <a:tab pos="1600200" algn="l"/>
              </a:tabLst>
            </a:pPr>
            <a:r>
              <a:rPr lang="en-US" sz="1600" dirty="0" smtClean="0">
                <a:latin typeface="TH Baijam" pitchFamily="2" charset="-34"/>
                <a:cs typeface="TH Baijam" pitchFamily="2" charset="-34"/>
              </a:rPr>
              <a:t>   3.</a:t>
            </a:r>
            <a:r>
              <a:rPr lang="th-TH" sz="1600" dirty="0" smtClean="0">
                <a:latin typeface="TH Baijam" pitchFamily="2" charset="-34"/>
                <a:cs typeface="TH Baijam" pitchFamily="2" charset="-34"/>
              </a:rPr>
              <a:t> ถุงร้อน </a:t>
            </a:r>
            <a:r>
              <a:rPr lang="en-US" sz="1600" dirty="0" smtClean="0">
                <a:latin typeface="TH Baijam" pitchFamily="2" charset="-34"/>
                <a:cs typeface="TH Baijam" pitchFamily="2" charset="-34"/>
              </a:rPr>
              <a:t>8x12</a:t>
            </a:r>
            <a:r>
              <a:rPr lang="th-TH" sz="1600" dirty="0" smtClean="0">
                <a:latin typeface="TH Baijam" pitchFamily="2" charset="-34"/>
                <a:cs typeface="TH Baijam" pitchFamily="2" charset="-34"/>
              </a:rPr>
              <a:t> นิ้ว</a:t>
            </a:r>
            <a:r>
              <a:rPr lang="th-TH" sz="1600" dirty="0">
                <a:latin typeface="TH Baijam" pitchFamily="2" charset="-34"/>
                <a:cs typeface="TH Baijam" pitchFamily="2" charset="-34"/>
              </a:rPr>
              <a:t>	</a:t>
            </a:r>
            <a:r>
              <a:rPr lang="en-US" sz="1600" dirty="0" smtClean="0">
                <a:latin typeface="TH Baijam" pitchFamily="2" charset="-34"/>
                <a:cs typeface="TH Baijam" pitchFamily="2" charset="-34"/>
              </a:rPr>
              <a:t>6</a:t>
            </a:r>
            <a:r>
              <a:rPr lang="th-TH" sz="1600" dirty="0" smtClean="0">
                <a:latin typeface="TH Baijam" pitchFamily="2" charset="-34"/>
                <a:cs typeface="TH Baijam" pitchFamily="2" charset="-34"/>
              </a:rPr>
              <a:t>. หัวเชื้อน้ำ/ผง</a:t>
            </a:r>
          </a:p>
        </p:txBody>
      </p:sp>
      <p:sp>
        <p:nvSpPr>
          <p:cNvPr id="50" name="Rectangle 26"/>
          <p:cNvSpPr>
            <a:spLocks noChangeArrowheads="1"/>
          </p:cNvSpPr>
          <p:nvPr/>
        </p:nvSpPr>
        <p:spPr bwMode="auto">
          <a:xfrm>
            <a:off x="6638652" y="2780928"/>
            <a:ext cx="3267348" cy="3539430"/>
          </a:xfrm>
          <a:prstGeom prst="rect">
            <a:avLst/>
          </a:prstGeom>
          <a:gradFill>
            <a:gsLst>
              <a:gs pos="0">
                <a:srgbClr val="99FF99">
                  <a:lumMod val="76000"/>
                  <a:alpha val="43000"/>
                </a:srgbClr>
              </a:gs>
              <a:gs pos="2300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th-TH" sz="1600" b="1" dirty="0" smtClean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/>
            </a:r>
            <a:br>
              <a:rPr lang="th-TH" sz="1600" b="1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th-TH" sz="1600" b="1" dirty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   </a:t>
            </a:r>
            <a:r>
              <a:rPr lang="en-US" sz="1600" dirty="0" smtClean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1.</a:t>
            </a:r>
            <a:r>
              <a:rPr lang="th-TH" sz="1600" dirty="0" smtClean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 หุงข้าวโดยใช้สูตร  ข้าวสาร </a:t>
            </a:r>
            <a:r>
              <a:rPr lang="en-US" sz="1600" dirty="0" smtClean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3 </a:t>
            </a:r>
            <a:r>
              <a:rPr lang="th-TH" sz="1600" dirty="0" smtClean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ส่วน </a:t>
            </a:r>
            <a:r>
              <a:rPr lang="en-US" sz="1600" dirty="0" smtClean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+ </a:t>
            </a:r>
            <a:r>
              <a:rPr lang="th-TH" sz="1600" dirty="0" smtClean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น้ำ </a:t>
            </a:r>
            <a:r>
              <a:rPr lang="en-US" sz="1600" dirty="0" smtClean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2</a:t>
            </a:r>
            <a:r>
              <a:rPr lang="th-TH" sz="1600" dirty="0" smtClean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 ส่วน</a:t>
            </a:r>
            <a:endParaRPr lang="th-TH" sz="1600" dirty="0">
              <a:solidFill>
                <a:srgbClr val="0000CC"/>
              </a:solidFill>
              <a:latin typeface="Browallia New" pitchFamily="34" charset="-34"/>
              <a:cs typeface="Browallia New" pitchFamily="34" charset="-34"/>
            </a:endParaRPr>
          </a:p>
          <a:p>
            <a:r>
              <a:rPr lang="th-TH" sz="1600" dirty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   </a:t>
            </a:r>
            <a:r>
              <a:rPr lang="en-US" sz="1600" dirty="0" smtClean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2.</a:t>
            </a:r>
            <a:r>
              <a:rPr lang="th-TH" sz="1600" dirty="0" smtClean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 ตักข้าวขณะยังร้อนอยู่ใส่ถุง  ถุงละ </a:t>
            </a:r>
            <a:r>
              <a:rPr lang="en-US" sz="1600" dirty="0" smtClean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250</a:t>
            </a:r>
            <a:r>
              <a:rPr lang="th-TH" sz="1600" dirty="0" smtClean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 กรัม </a:t>
            </a:r>
          </a:p>
          <a:p>
            <a:r>
              <a:rPr lang="th-TH" sz="1600" dirty="0" smtClean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       (2 ขีดครึ่ง)</a:t>
            </a:r>
            <a:endParaRPr lang="en-US" sz="1600" dirty="0" smtClean="0">
              <a:solidFill>
                <a:srgbClr val="0000CC"/>
              </a:solidFill>
              <a:latin typeface="Browallia New" pitchFamily="34" charset="-34"/>
              <a:cs typeface="Browallia New" pitchFamily="34" charset="-34"/>
            </a:endParaRPr>
          </a:p>
          <a:p>
            <a:r>
              <a:rPr lang="th-TH" sz="1600" dirty="0" smtClean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   </a:t>
            </a:r>
            <a:r>
              <a:rPr lang="en-US" sz="1600" dirty="0" smtClean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3</a:t>
            </a:r>
            <a:r>
              <a:rPr lang="th-TH" sz="1600" dirty="0" smtClean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. นำมาพับปากถุงแล้วเกลี่ยข้าวให้บาง พักไว้ให้อุ่น  </a:t>
            </a:r>
          </a:p>
          <a:p>
            <a:r>
              <a:rPr lang="th-TH" sz="1600" dirty="0" smtClean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       จนเกือบเย็น </a:t>
            </a:r>
            <a:endParaRPr lang="en-US" sz="1600" dirty="0">
              <a:solidFill>
                <a:srgbClr val="0000CC"/>
              </a:solidFill>
              <a:latin typeface="Browallia New" pitchFamily="34" charset="-34"/>
              <a:cs typeface="Browallia New" pitchFamily="34" charset="-34"/>
            </a:endParaRPr>
          </a:p>
          <a:p>
            <a:r>
              <a:rPr lang="th-TH" sz="1600" dirty="0" smtClean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   </a:t>
            </a:r>
            <a:r>
              <a:rPr lang="en-US" sz="1600" dirty="0" smtClean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4.</a:t>
            </a:r>
            <a:r>
              <a:rPr lang="th-TH" sz="1600" dirty="0" smtClean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 ดูดหัวเชื้อน้ำจากขวด</a:t>
            </a:r>
            <a:r>
              <a:rPr lang="en-US" sz="1600" dirty="0" smtClean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 ½ </a:t>
            </a:r>
            <a:r>
              <a:rPr lang="th-TH" sz="1600" dirty="0" smtClean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หลอด ใส่ใน ถุงข้าว</a:t>
            </a:r>
            <a:endParaRPr lang="th-TH" sz="1600" dirty="0">
              <a:solidFill>
                <a:srgbClr val="0000CC"/>
              </a:solidFill>
              <a:latin typeface="Browallia New" pitchFamily="34" charset="-34"/>
              <a:cs typeface="Browallia New" pitchFamily="34" charset="-34"/>
            </a:endParaRPr>
          </a:p>
          <a:p>
            <a:r>
              <a:rPr lang="th-TH" sz="1600" dirty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   </a:t>
            </a:r>
            <a:r>
              <a:rPr lang="en-US" sz="1600" dirty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5</a:t>
            </a:r>
            <a:r>
              <a:rPr lang="en-US" sz="1600" dirty="0" smtClean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.</a:t>
            </a:r>
            <a:r>
              <a:rPr lang="th-TH" sz="1600" dirty="0" smtClean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 รัดปากถุงแล้วเขย่าเบาๆ ให้เชื้อกระจายทั่ว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th-TH" sz="1600" dirty="0" smtClean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   6. เจาะรูใต้ยางวงด้วยเข็มหมุด </a:t>
            </a:r>
            <a:r>
              <a:rPr lang="en-US" sz="1600" dirty="0" smtClean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20</a:t>
            </a:r>
            <a:r>
              <a:rPr lang="th-TH" sz="1600" dirty="0" smtClean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 ครั้ง</a:t>
            </a:r>
            <a:r>
              <a:rPr lang="en-US" sz="1600" dirty="0" smtClean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   </a:t>
            </a:r>
            <a:endParaRPr lang="th-TH" sz="1600" dirty="0" smtClean="0">
              <a:solidFill>
                <a:srgbClr val="0000CC"/>
              </a:solidFill>
              <a:latin typeface="Browallia New" pitchFamily="34" charset="-34"/>
              <a:cs typeface="Browallia New" pitchFamily="34" charset="-34"/>
            </a:endParaRPr>
          </a:p>
          <a:p>
            <a:r>
              <a:rPr lang="en-US" sz="1600" dirty="0" smtClean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  </a:t>
            </a:r>
            <a:r>
              <a:rPr lang="th-TH" sz="1600" dirty="0" smtClean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 7. นำ</a:t>
            </a:r>
            <a:r>
              <a:rPr lang="th-TH" sz="1600" dirty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ถุง</a:t>
            </a:r>
            <a:r>
              <a:rPr lang="th-TH" sz="1600" dirty="0" smtClean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ข้าวที่ใส่เชื้อ</a:t>
            </a:r>
            <a:r>
              <a:rPr lang="th-TH" sz="1600" dirty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แล้วไป</a:t>
            </a:r>
            <a:r>
              <a:rPr lang="th-TH" sz="1600" dirty="0" smtClean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บ่มโดยดึงกลางถุงให้ </a:t>
            </a:r>
          </a:p>
          <a:p>
            <a:r>
              <a:rPr lang="th-TH" sz="1600" dirty="0" smtClean="0">
                <a:solidFill>
                  <a:srgbClr val="0000CC"/>
                </a:solidFill>
                <a:latin typeface="Browallia New" pitchFamily="34" charset="-34"/>
                <a:cs typeface="Browallia New" pitchFamily="34" charset="-34"/>
              </a:rPr>
              <a:t>      อากาศเข้า </a:t>
            </a:r>
            <a:r>
              <a:rPr lang="th-TH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บ่มไว้ </a:t>
            </a:r>
            <a:r>
              <a:rPr lang="en-US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th-TH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วันแล้วเขย่าให้เชื้อ</a:t>
            </a:r>
            <a:r>
              <a:rPr lang="th-TH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กระจาย</a:t>
            </a:r>
            <a:br>
              <a:rPr lang="th-TH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อีกครั้ง แล้วบ่มต่อจนครบ </a:t>
            </a:r>
            <a:r>
              <a:rPr lang="en-US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5-7</a:t>
            </a:r>
            <a:r>
              <a:rPr lang="th-TH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วัน</a:t>
            </a:r>
            <a:r>
              <a:rPr lang="th-TH" sz="1600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สามารถนำไปใช้ได้</a:t>
            </a:r>
            <a:endParaRPr lang="th-TH" sz="1600" dirty="0">
              <a:solidFill>
                <a:srgbClr val="0000CC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2" name="วงรี 51"/>
          <p:cNvSpPr/>
          <p:nvPr/>
        </p:nvSpPr>
        <p:spPr>
          <a:xfrm>
            <a:off x="6825416" y="2865745"/>
            <a:ext cx="1872000" cy="324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0000CC"/>
                </a:solidFill>
                <a:latin typeface="TH Baijam" pitchFamily="2" charset="-34"/>
                <a:cs typeface="+mj-cs"/>
              </a:rPr>
              <a:t> วิธีการผลิตขยาย</a:t>
            </a:r>
            <a:endParaRPr lang="th-TH" dirty="0">
              <a:cs typeface="+mj-cs"/>
            </a:endParaRPr>
          </a:p>
        </p:txBody>
      </p:sp>
      <p:sp>
        <p:nvSpPr>
          <p:cNvPr id="53" name="วงรี 52"/>
          <p:cNvSpPr/>
          <p:nvPr/>
        </p:nvSpPr>
        <p:spPr>
          <a:xfrm>
            <a:off x="6743644" y="1432288"/>
            <a:ext cx="1548000" cy="324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0000CC"/>
                </a:solidFill>
                <a:latin typeface="TH SarabunIT๙" pitchFamily="34" charset="-34"/>
                <a:cs typeface="+mj-cs"/>
              </a:rPr>
              <a:t> วัสดุอุปกรณ์</a:t>
            </a:r>
            <a:endParaRPr lang="th-TH" dirty="0">
              <a:cs typeface="+mj-cs"/>
            </a:endParaRPr>
          </a:p>
        </p:txBody>
      </p:sp>
      <p:pic>
        <p:nvPicPr>
          <p:cNvPr id="54" name="รูปภาพ 53" descr="8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98190" y="967918"/>
            <a:ext cx="1232003" cy="889715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7026095" y="182116"/>
            <a:ext cx="24765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th-TH" sz="2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การผลิตขยาย</a:t>
            </a:r>
          </a:p>
          <a:p>
            <a:pPr lvl="0" algn="ctr">
              <a:spcBef>
                <a:spcPts val="0"/>
              </a:spcBef>
              <a:defRPr/>
            </a:pPr>
            <a:r>
              <a:rPr lang="th-TH" sz="2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เชื้อราไตรโค</a:t>
            </a:r>
            <a:r>
              <a:rPr lang="th-TH" sz="20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เดอร์</a:t>
            </a:r>
            <a:r>
              <a:rPr lang="th-TH" sz="2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Fah kwang" pitchFamily="2" charset="-34"/>
                <a:cs typeface="TH Fah kwang" pitchFamily="2" charset="-34"/>
              </a:rPr>
              <a:t>มา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77" t="22709" r="23125" b="26196"/>
          <a:stretch/>
        </p:blipFill>
        <p:spPr bwMode="auto">
          <a:xfrm>
            <a:off x="3320494" y="132183"/>
            <a:ext cx="3108336" cy="210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รูปภาพ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1837" y="2865744"/>
            <a:ext cx="857894" cy="128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20495" y="2442374"/>
            <a:ext cx="3108336" cy="338554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numCol="1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1600" b="1" dirty="0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H NiramitIT๙" pitchFamily="2" charset="-34"/>
                <a:cs typeface="TH NiramitIT๙" pitchFamily="2" charset="-34"/>
              </a:rPr>
              <a:t>ตัวอย่างโรค</a:t>
            </a:r>
            <a:r>
              <a:rPr lang="th-TH" sz="1600" b="1" dirty="0" smtClean="0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H NiramitIT๙" pitchFamily="2" charset="-34"/>
                <a:cs typeface="TH NiramitIT๙" pitchFamily="2" charset="-34"/>
              </a:rPr>
              <a:t>พืชที่</a:t>
            </a:r>
            <a:r>
              <a:rPr lang="th-TH" sz="1600" b="1" dirty="0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H NiramitIT๙" pitchFamily="2" charset="-34"/>
                <a:cs typeface="TH NiramitIT๙" pitchFamily="2" charset="-34"/>
              </a:rPr>
              <a:t>ใช้</a:t>
            </a:r>
            <a:r>
              <a:rPr lang="th-TH" sz="1600" b="1" dirty="0" smtClean="0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H NiramitIT๙" pitchFamily="2" charset="-34"/>
                <a:cs typeface="TH NiramitIT๙" pitchFamily="2" charset="-34"/>
              </a:rPr>
              <a:t>เชื้อรา</a:t>
            </a:r>
            <a:r>
              <a:rPr lang="th-TH" sz="1600" b="1" dirty="0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H NiramitIT๙" pitchFamily="2" charset="-34"/>
                <a:cs typeface="TH NiramitIT๙" pitchFamily="2" charset="-34"/>
              </a:rPr>
              <a:t>ไตรโค</a:t>
            </a:r>
            <a:r>
              <a:rPr lang="th-TH" sz="1600" b="1" dirty="0" err="1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H NiramitIT๙" pitchFamily="2" charset="-34"/>
                <a:cs typeface="TH NiramitIT๙" pitchFamily="2" charset="-34"/>
              </a:rPr>
              <a:t>เดอร์ม่า</a:t>
            </a:r>
            <a:r>
              <a:rPr lang="th-TH" sz="1600" b="1" dirty="0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H NiramitIT๙" pitchFamily="2" charset="-34"/>
                <a:cs typeface="TH NiramitIT๙" pitchFamily="2" charset="-34"/>
              </a:rPr>
              <a:t>ควบคุม</a:t>
            </a:r>
          </a:p>
        </p:txBody>
      </p:sp>
      <p:sp>
        <p:nvSpPr>
          <p:cNvPr id="56" name="Rectangle 2"/>
          <p:cNvSpPr txBox="1">
            <a:spLocks noChangeArrowheads="1"/>
          </p:cNvSpPr>
          <p:nvPr/>
        </p:nvSpPr>
        <p:spPr bwMode="auto">
          <a:xfrm>
            <a:off x="5313040" y="4077072"/>
            <a:ext cx="1225724" cy="38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h-TH" sz="1400" b="1" dirty="0" smtClean="0">
                <a:latin typeface="TH NiramitIT๙" pitchFamily="2" charset="-34"/>
                <a:cs typeface="TH NiramitIT๙" pitchFamily="2" charset="-34"/>
              </a:rPr>
              <a:t>ราเมล็ดผักกาด</a:t>
            </a:r>
          </a:p>
        </p:txBody>
      </p:sp>
      <p:sp>
        <p:nvSpPr>
          <p:cNvPr id="58" name="Rectangle 2"/>
          <p:cNvSpPr txBox="1">
            <a:spLocks noChangeArrowheads="1"/>
          </p:cNvSpPr>
          <p:nvPr/>
        </p:nvSpPr>
        <p:spPr bwMode="auto">
          <a:xfrm>
            <a:off x="3299311" y="3671489"/>
            <a:ext cx="1776869" cy="40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h-TH" sz="1600" b="1" dirty="0" smtClean="0">
                <a:latin typeface="TH NiramitIT๙" pitchFamily="2" charset="-34"/>
                <a:cs typeface="TH NiramitIT๙" pitchFamily="2" charset="-34"/>
              </a:rPr>
              <a:t>แอน</a:t>
            </a:r>
            <a:r>
              <a:rPr lang="th-TH" sz="1600" b="1" dirty="0" err="1" smtClean="0">
                <a:latin typeface="TH NiramitIT๙" pitchFamily="2" charset="-34"/>
                <a:cs typeface="TH NiramitIT๙" pitchFamily="2" charset="-34"/>
              </a:rPr>
              <a:t>แทรคโนส</a:t>
            </a:r>
            <a:endParaRPr lang="th-TH" sz="1600" b="1" dirty="0" smtClean="0">
              <a:latin typeface="TH NiramitIT๙" pitchFamily="2" charset="-34"/>
              <a:cs typeface="TH NiramitIT๙" pitchFamily="2" charset="-34"/>
            </a:endParaRPr>
          </a:p>
        </p:txBody>
      </p:sp>
      <p:pic>
        <p:nvPicPr>
          <p:cNvPr id="59" name="รูปภาพ 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99311" y="2912591"/>
            <a:ext cx="1203300" cy="84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รูปภาพ 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7701" y="2921765"/>
            <a:ext cx="1224136" cy="84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" descr="DSC06917"/>
          <p:cNvPicPr>
            <a:picLocks noChangeAspect="1" noChangeArrowheads="1"/>
          </p:cNvPicPr>
          <p:nvPr/>
        </p:nvPicPr>
        <p:blipFill>
          <a:blip r:embed="rId9" cstate="print"/>
          <a:srcRect l="3481" t="9285" r="9755" b="5103"/>
          <a:stretch>
            <a:fillRect/>
          </a:stretch>
        </p:blipFill>
        <p:spPr bwMode="auto">
          <a:xfrm>
            <a:off x="4243849" y="4047947"/>
            <a:ext cx="1012764" cy="74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รูปภาพ 2"/>
          <p:cNvPicPr>
            <a:picLocks noChangeAspect="1"/>
          </p:cNvPicPr>
          <p:nvPr/>
        </p:nvPicPr>
        <p:blipFill>
          <a:blip r:embed="rId10" cstate="print"/>
          <a:srcRect l="22627" t="15195" r="24660" b="16180"/>
          <a:stretch>
            <a:fillRect/>
          </a:stretch>
        </p:blipFill>
        <p:spPr bwMode="auto">
          <a:xfrm>
            <a:off x="3382661" y="4148717"/>
            <a:ext cx="518299" cy="89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2"/>
          <p:cNvSpPr txBox="1">
            <a:spLocks noChangeArrowheads="1"/>
          </p:cNvSpPr>
          <p:nvPr/>
        </p:nvSpPr>
        <p:spPr bwMode="auto">
          <a:xfrm>
            <a:off x="3080792" y="4967633"/>
            <a:ext cx="1282308" cy="40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h-TH" sz="1600" b="1" dirty="0" smtClean="0">
                <a:latin typeface="TH NiramitIT๙" pitchFamily="2" charset="-34"/>
                <a:cs typeface="TH NiramitIT๙" pitchFamily="2" charset="-34"/>
              </a:rPr>
              <a:t>โรคไหม้ข้าว</a:t>
            </a:r>
          </a:p>
        </p:txBody>
      </p:sp>
      <p:sp>
        <p:nvSpPr>
          <p:cNvPr id="63" name="Rectangle 2"/>
          <p:cNvSpPr txBox="1">
            <a:spLocks noChangeArrowheads="1"/>
          </p:cNvSpPr>
          <p:nvPr/>
        </p:nvSpPr>
        <p:spPr bwMode="auto">
          <a:xfrm>
            <a:off x="4049349" y="4751609"/>
            <a:ext cx="1363821" cy="40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h-TH" sz="1600" b="1" dirty="0" smtClean="0">
                <a:latin typeface="TH NiramitIT๙" pitchFamily="2" charset="-34"/>
                <a:cs typeface="TH NiramitIT๙" pitchFamily="2" charset="-34"/>
              </a:rPr>
              <a:t>โรคใบจุดสีน้ำตาล</a:t>
            </a:r>
          </a:p>
        </p:txBody>
      </p:sp>
      <p:pic>
        <p:nvPicPr>
          <p:cNvPr id="64" name="Picture 5" descr="DSC06911"/>
          <p:cNvPicPr>
            <a:picLocks noChangeAspect="1" noChangeArrowheads="1"/>
          </p:cNvPicPr>
          <p:nvPr/>
        </p:nvPicPr>
        <p:blipFill>
          <a:blip r:embed="rId11" cstate="print"/>
          <a:srcRect l="29495" t="2347" r="16718" b="2756"/>
          <a:stretch>
            <a:fillRect/>
          </a:stretch>
        </p:blipFill>
        <p:spPr bwMode="auto">
          <a:xfrm>
            <a:off x="5744325" y="4437112"/>
            <a:ext cx="625405" cy="82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2"/>
          <p:cNvSpPr txBox="1">
            <a:spLocks noChangeArrowheads="1"/>
          </p:cNvSpPr>
          <p:nvPr/>
        </p:nvSpPr>
        <p:spPr bwMode="auto">
          <a:xfrm>
            <a:off x="5731210" y="5327837"/>
            <a:ext cx="742751" cy="3098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h-TH" sz="1600" b="1" dirty="0" smtClean="0">
                <a:latin typeface="TH NiramitIT๙" pitchFamily="2" charset="-34"/>
                <a:cs typeface="TH NiramitIT๙" pitchFamily="2" charset="-34"/>
              </a:rPr>
              <a:t>ราแป้ง</a:t>
            </a:r>
          </a:p>
        </p:txBody>
      </p:sp>
      <p:pic>
        <p:nvPicPr>
          <p:cNvPr id="66" name="รูปภาพ 1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89476" y="5295081"/>
            <a:ext cx="861978" cy="77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ectangle 2"/>
          <p:cNvSpPr txBox="1">
            <a:spLocks noChangeArrowheads="1"/>
          </p:cNvSpPr>
          <p:nvPr/>
        </p:nvSpPr>
        <p:spPr bwMode="auto">
          <a:xfrm>
            <a:off x="3382661" y="6072481"/>
            <a:ext cx="1439572" cy="282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h-TH" sz="1600" b="1" dirty="0" smtClean="0">
                <a:latin typeface="TH NiramitIT๙" pitchFamily="2" charset="-34"/>
                <a:cs typeface="TH NiramitIT๙" pitchFamily="2" charset="-34"/>
              </a:rPr>
              <a:t>ผลเน่าในมะเขือเทศ</a:t>
            </a:r>
          </a:p>
        </p:txBody>
      </p:sp>
      <p:pic>
        <p:nvPicPr>
          <p:cNvPr id="68" name="Picture 4" descr="DSC07078"/>
          <p:cNvPicPr>
            <a:picLocks noChangeAspect="1" noChangeArrowheads="1"/>
          </p:cNvPicPr>
          <p:nvPr/>
        </p:nvPicPr>
        <p:blipFill>
          <a:blip r:embed="rId13" cstate="print"/>
          <a:srcRect l="21281" t="11795" r="13667" b="10074"/>
          <a:stretch>
            <a:fillRect/>
          </a:stretch>
        </p:blipFill>
        <p:spPr bwMode="auto">
          <a:xfrm>
            <a:off x="4822232" y="5105404"/>
            <a:ext cx="778840" cy="75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Rectangle 2"/>
          <p:cNvSpPr txBox="1">
            <a:spLocks noChangeArrowheads="1"/>
          </p:cNvSpPr>
          <p:nvPr/>
        </p:nvSpPr>
        <p:spPr bwMode="auto">
          <a:xfrm>
            <a:off x="4736976" y="5877272"/>
            <a:ext cx="1001174" cy="282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h-TH" sz="1600" b="1" dirty="0" smtClean="0">
                <a:latin typeface="TH NiramitIT๙" pitchFamily="2" charset="-34"/>
                <a:cs typeface="TH NiramitIT๙" pitchFamily="2" charset="-34"/>
              </a:rPr>
              <a:t>โรคเส้นดำ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numCol="3" rtlCol="0">
        <a:spAutoFit/>
      </a:bodyPr>
      <a:lstStyle>
        <a:defPPr>
          <a:defRPr sz="2800" dirty="0" smtClean="0">
            <a:latin typeface="Angsana New" pitchFamily="18" charset="-34"/>
            <a:cs typeface="Angsana New" pitchFamily="18" charset="-34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4078</TotalTime>
  <Words>139</Words>
  <Application>Microsoft Office PowerPoint</Application>
  <PresentationFormat>กระดาษ A4 (210x297 มม.)</PresentationFormat>
  <Paragraphs>49</Paragraphs>
  <Slides>2</Slides>
  <Notes>2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12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</vt:i4>
      </vt:variant>
    </vt:vector>
  </HeadingPairs>
  <TitlesOfParts>
    <vt:vector size="15" baseType="lpstr">
      <vt:lpstr>Arial</vt:lpstr>
      <vt:lpstr>Angsana New</vt:lpstr>
      <vt:lpstr>Browallia New</vt:lpstr>
      <vt:lpstr>kt_smarn</vt:lpstr>
      <vt:lpstr>Calibri</vt:lpstr>
      <vt:lpstr>Cordia New</vt:lpstr>
      <vt:lpstr>TH SarabunPSK</vt:lpstr>
      <vt:lpstr>TH Fah kwang</vt:lpstr>
      <vt:lpstr>TH SarabunIT๙</vt:lpstr>
      <vt:lpstr>#TS  R 2143 Normal</vt:lpstr>
      <vt:lpstr>TH Baijam</vt:lpstr>
      <vt:lpstr>TH NiramitIT๙</vt:lpstr>
      <vt:lpstr>ชุดรูปแบบของ Office</vt:lpstr>
      <vt:lpstr>ภาพนิ่ง 1</vt:lpstr>
      <vt:lpstr>ภาพนิ่ง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HP</dc:creator>
  <cp:lastModifiedBy>LENOVO</cp:lastModifiedBy>
  <cp:revision>309</cp:revision>
  <cp:lastPrinted>2017-08-21T11:00:58Z</cp:lastPrinted>
  <dcterms:created xsi:type="dcterms:W3CDTF">2010-08-30T17:27:14Z</dcterms:created>
  <dcterms:modified xsi:type="dcterms:W3CDTF">2018-01-25T03:48:16Z</dcterms:modified>
</cp:coreProperties>
</file>